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28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161" d="100"/>
          <a:sy n="161" d="100"/>
        </p:scale>
        <p:origin x="1472" y="-39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1263" y="2171166"/>
            <a:ext cx="6149873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tary6360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837710" y="5947728"/>
            <a:ext cx="686289" cy="217804"/>
          </a:xfrm>
          <a:custGeom>
            <a:avLst/>
            <a:gdLst/>
            <a:ahLst/>
            <a:cxnLst/>
            <a:rect l="l" t="t" r="r" b="b"/>
            <a:pathLst>
              <a:path w="652780" h="217804">
                <a:moveTo>
                  <a:pt x="0" y="217347"/>
                </a:moveTo>
                <a:lnTo>
                  <a:pt x="652183" y="217347"/>
                </a:lnTo>
                <a:lnTo>
                  <a:pt x="652183" y="0"/>
                </a:lnTo>
                <a:lnTo>
                  <a:pt x="0" y="0"/>
                </a:lnTo>
                <a:lnTo>
                  <a:pt x="0" y="217347"/>
                </a:lnTo>
                <a:close/>
              </a:path>
            </a:pathLst>
          </a:custGeom>
          <a:solidFill>
            <a:srgbClr val="FF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B8D176D-E669-45FF-4C10-5473C1A884A1}"/>
              </a:ext>
            </a:extLst>
          </p:cNvPr>
          <p:cNvSpPr/>
          <p:nvPr/>
        </p:nvSpPr>
        <p:spPr>
          <a:xfrm>
            <a:off x="685800" y="871403"/>
            <a:ext cx="2667000" cy="703577"/>
          </a:xfrm>
          <a:prstGeom prst="rect">
            <a:avLst/>
          </a:prstGeom>
          <a:solidFill>
            <a:srgbClr val="8D2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543" y="1003363"/>
            <a:ext cx="21513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5" dirty="0">
                <a:solidFill>
                  <a:schemeClr val="bg1"/>
                </a:solidFill>
              </a:rPr>
              <a:t>Sponsorship</a:t>
            </a:r>
            <a:r>
              <a:rPr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9031" y="2225305"/>
            <a:ext cx="3403834" cy="1638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2000" b="1" spc="44" baseline="8333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Calibri"/>
              </a:rPr>
              <a:t>Firekeeper’s Casino | Battle Creek, Michigan</a:t>
            </a:r>
            <a:endParaRPr lang="en-US" sz="2000" b="1" spc="45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4101" y="4607455"/>
            <a:ext cx="3078764" cy="102784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84150" indent="-171450">
              <a:spcBef>
                <a:spcPts val="315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Company name and logo on back cover of conference program</a:t>
            </a:r>
          </a:p>
          <a:p>
            <a:pPr marL="184150" indent="-171450">
              <a:spcBef>
                <a:spcPts val="24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Recognition in promotional emails </a:t>
            </a:r>
            <a:endParaRPr lang="en-US" sz="950" spc="-25" dirty="0">
              <a:latin typeface="Calibri"/>
              <a:cs typeface="Calibri"/>
            </a:endParaRPr>
          </a:p>
          <a:p>
            <a:pPr marL="184150" indent="-171450">
              <a:spcBef>
                <a:spcPts val="24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Recognition on the Conference page on the District website</a:t>
            </a:r>
            <a:endParaRPr lang="en-US" sz="950" spc="-25" dirty="0">
              <a:latin typeface="Calibri"/>
              <a:cs typeface="Calibri"/>
            </a:endParaRPr>
          </a:p>
          <a:p>
            <a:pPr marL="184150" indent="-171450">
              <a:spcBef>
                <a:spcPts val="24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Exhibitor table in prime location (Optional)</a:t>
            </a:r>
          </a:p>
          <a:p>
            <a:pPr marL="184150" indent="-171450">
              <a:spcBef>
                <a:spcPts val="215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Signage (provide own)</a:t>
            </a:r>
          </a:p>
        </p:txBody>
      </p:sp>
      <p:sp>
        <p:nvSpPr>
          <p:cNvPr id="5" name="object 5"/>
          <p:cNvSpPr/>
          <p:nvPr/>
        </p:nvSpPr>
        <p:spPr>
          <a:xfrm>
            <a:off x="852543" y="4358536"/>
            <a:ext cx="842644" cy="217804"/>
          </a:xfrm>
          <a:custGeom>
            <a:avLst/>
            <a:gdLst/>
            <a:ahLst/>
            <a:cxnLst/>
            <a:rect l="l" t="t" r="r" b="b"/>
            <a:pathLst>
              <a:path w="842644" h="217804">
                <a:moveTo>
                  <a:pt x="0" y="217347"/>
                </a:moveTo>
                <a:lnTo>
                  <a:pt x="842175" y="217347"/>
                </a:lnTo>
                <a:lnTo>
                  <a:pt x="842175" y="0"/>
                </a:lnTo>
                <a:lnTo>
                  <a:pt x="0" y="0"/>
                </a:lnTo>
                <a:lnTo>
                  <a:pt x="0" y="217347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1935" y="4420229"/>
            <a:ext cx="106045" cy="106045"/>
          </a:xfrm>
          <a:custGeom>
            <a:avLst/>
            <a:gdLst/>
            <a:ahLst/>
            <a:cxnLst/>
            <a:rect l="l" t="t" r="r" b="b"/>
            <a:pathLst>
              <a:path w="106044" h="106045">
                <a:moveTo>
                  <a:pt x="0" y="105705"/>
                </a:moveTo>
                <a:lnTo>
                  <a:pt x="105705" y="105705"/>
                </a:lnTo>
                <a:lnTo>
                  <a:pt x="105705" y="0"/>
                </a:lnTo>
                <a:lnTo>
                  <a:pt x="0" y="0"/>
                </a:lnTo>
                <a:lnTo>
                  <a:pt x="0" y="105705"/>
                </a:lnTo>
                <a:close/>
              </a:path>
            </a:pathLst>
          </a:custGeom>
          <a:ln w="12706">
            <a:solidFill>
              <a:srgbClr val="2540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05230" y="3892296"/>
            <a:ext cx="543235" cy="222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98024" y="5943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05229" y="5339507"/>
            <a:ext cx="676371" cy="217804"/>
          </a:xfrm>
          <a:custGeom>
            <a:avLst/>
            <a:gdLst/>
            <a:ahLst/>
            <a:cxnLst/>
            <a:rect l="l" t="t" r="r" b="b"/>
            <a:pathLst>
              <a:path w="847089" h="217804">
                <a:moveTo>
                  <a:pt x="0" y="217347"/>
                </a:moveTo>
                <a:lnTo>
                  <a:pt x="846522" y="217347"/>
                </a:lnTo>
                <a:lnTo>
                  <a:pt x="846522" y="0"/>
                </a:lnTo>
                <a:lnTo>
                  <a:pt x="0" y="0"/>
                </a:lnTo>
                <a:lnTo>
                  <a:pt x="0" y="217347"/>
                </a:lnTo>
                <a:close/>
              </a:path>
            </a:pathLst>
          </a:custGeom>
          <a:solidFill>
            <a:srgbClr val="C4BD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357672" y="53340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1135800" y="5982521"/>
            <a:ext cx="2579280" cy="17761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75" spc="60" baseline="2645" dirty="0">
                <a:solidFill>
                  <a:srgbClr val="25408F"/>
                </a:solidFill>
                <a:latin typeface="Avenir-Roman"/>
                <a:cs typeface="Avenir-Roman"/>
              </a:rPr>
              <a:t>Gold</a:t>
            </a:r>
            <a:r>
              <a:rPr lang="en-US" sz="1575" spc="60" baseline="2645" dirty="0">
                <a:solidFill>
                  <a:srgbClr val="25408F"/>
                </a:solidFill>
                <a:latin typeface="Avenir-Roman"/>
                <a:cs typeface="Avenir-Roman"/>
              </a:rPr>
              <a:t>  </a:t>
            </a:r>
            <a:r>
              <a:rPr sz="1575" spc="60" baseline="2645" dirty="0">
                <a:solidFill>
                  <a:srgbClr val="25408F"/>
                </a:solidFill>
                <a:latin typeface="Avenir-Roman"/>
                <a:cs typeface="Avenir-Roman"/>
              </a:rPr>
              <a:t> </a:t>
            </a:r>
            <a:r>
              <a:rPr sz="1050" spc="25" dirty="0">
                <a:solidFill>
                  <a:srgbClr val="25408F"/>
                </a:solidFill>
                <a:latin typeface="Avenir-Roman"/>
                <a:cs typeface="Avenir-Roman"/>
              </a:rPr>
              <a:t>– </a:t>
            </a:r>
            <a:r>
              <a:rPr sz="1050" spc="35" dirty="0">
                <a:solidFill>
                  <a:srgbClr val="25408F"/>
                </a:solidFill>
                <a:latin typeface="Avenir-Roman"/>
                <a:cs typeface="Avenir-Roman"/>
              </a:rPr>
              <a:t>$</a:t>
            </a:r>
            <a:r>
              <a:rPr lang="en-US" sz="1050" spc="35" dirty="0">
                <a:solidFill>
                  <a:srgbClr val="25408F"/>
                </a:solidFill>
                <a:latin typeface="Avenir-Roman"/>
                <a:cs typeface="Avenir-Roman"/>
              </a:rPr>
              <a:t>750</a:t>
            </a:r>
            <a:r>
              <a:rPr sz="1050" spc="35" dirty="0">
                <a:solidFill>
                  <a:srgbClr val="25408F"/>
                </a:solidFill>
                <a:latin typeface="Avenir-Roman"/>
                <a:cs typeface="Avenir-Roman"/>
              </a:rPr>
              <a:t> </a:t>
            </a:r>
            <a:r>
              <a:rPr sz="1050" spc="25" dirty="0">
                <a:solidFill>
                  <a:srgbClr val="25408F"/>
                </a:solidFill>
                <a:latin typeface="Avenir-Roman"/>
                <a:cs typeface="Avenir-Roman"/>
              </a:rPr>
              <a:t>includes:</a:t>
            </a:r>
            <a:endParaRPr sz="1050" dirty="0">
              <a:latin typeface="Avenir-Roman"/>
              <a:cs typeface="Avenir-Roman"/>
            </a:endParaRPr>
          </a:p>
        </p:txBody>
      </p:sp>
      <p:sp>
        <p:nvSpPr>
          <p:cNvPr id="50" name="object 3">
            <a:extLst>
              <a:ext uri="{FF2B5EF4-FFF2-40B4-BE49-F238E27FC236}">
                <a16:creationId xmlns:a16="http://schemas.microsoft.com/office/drawing/2014/main" id="{26BC5FC0-3651-9A55-3FB7-3C9253A37741}"/>
              </a:ext>
            </a:extLst>
          </p:cNvPr>
          <p:cNvSpPr txBox="1"/>
          <p:nvPr/>
        </p:nvSpPr>
        <p:spPr>
          <a:xfrm>
            <a:off x="397714" y="1716070"/>
            <a:ext cx="594740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2800" spc="45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Calibri"/>
              </a:rPr>
              <a:t>District Conference • </a:t>
            </a:r>
            <a:r>
              <a:rPr lang="en-US" sz="2400" spc="45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Calibri"/>
              </a:rPr>
              <a:t>May 5-7, 2023</a:t>
            </a:r>
            <a:endParaRPr sz="24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81094" y="6185101"/>
            <a:ext cx="2949727" cy="102784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315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Company name and logo listed in the conference program</a:t>
            </a:r>
          </a:p>
          <a:p>
            <a:pPr marL="184150" indent="-171450">
              <a:lnSpc>
                <a:spcPct val="100000"/>
              </a:lnSpc>
              <a:spcBef>
                <a:spcPts val="215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Recognition in promotional emails </a:t>
            </a:r>
            <a:endParaRPr lang="en-US" sz="950" spc="-25" dirty="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215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Recognition on the conference page on the District website  </a:t>
            </a:r>
            <a:endParaRPr lang="en-US" sz="950" spc="-25" dirty="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215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Exhibitor table in prime location (Optional)</a:t>
            </a:r>
          </a:p>
          <a:p>
            <a:pPr marL="184150" indent="-171450">
              <a:lnSpc>
                <a:spcPct val="100000"/>
              </a:lnSpc>
              <a:spcBef>
                <a:spcPts val="24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Signage (provide own)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689022" y="4142571"/>
            <a:ext cx="3090172" cy="208069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84150" indent="-171450">
              <a:spcBef>
                <a:spcPts val="66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Company name listed in the conference</a:t>
            </a:r>
            <a:r>
              <a:rPr lang="en-US" sz="950" spc="-25" dirty="0">
                <a:latin typeface="Calibri"/>
                <a:cs typeface="Calibri"/>
              </a:rPr>
              <a:t> </a:t>
            </a:r>
            <a:r>
              <a:rPr sz="950" spc="-25" dirty="0">
                <a:latin typeface="Calibri"/>
                <a:cs typeface="Calibri"/>
              </a:rPr>
              <a:t>program</a:t>
            </a:r>
          </a:p>
          <a:p>
            <a:pPr marL="184150" indent="-171450">
              <a:spcBef>
                <a:spcPts val="24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Recognition in promotional emails </a:t>
            </a:r>
            <a:endParaRPr lang="en-US" sz="950" spc="-25" dirty="0">
              <a:latin typeface="Calibri"/>
              <a:cs typeface="Calibri"/>
            </a:endParaRPr>
          </a:p>
          <a:p>
            <a:pPr marL="184150" indent="-171450">
              <a:spcBef>
                <a:spcPts val="24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Recognition on the conference page on the District website  </a:t>
            </a:r>
          </a:p>
          <a:p>
            <a:pPr marL="184150" indent="-171450">
              <a:spcBef>
                <a:spcPts val="229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Exhibitor table in prime location (optional)</a:t>
            </a:r>
          </a:p>
          <a:p>
            <a:pPr marL="184150" indent="-171450">
              <a:spcBef>
                <a:spcPts val="215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Signage (provide own)</a:t>
            </a:r>
            <a:endParaRPr lang="en-US" sz="950" spc="-25" dirty="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endParaRPr lang="en-US" sz="950" spc="-2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Aft>
                <a:spcPts val="300"/>
              </a:spcAft>
              <a:tabLst>
                <a:tab pos="320040" algn="l"/>
              </a:tabLst>
            </a:pPr>
            <a:endParaRPr lang="en-US" sz="950" spc="-25" dirty="0">
              <a:latin typeface="Calibri"/>
              <a:cs typeface="Calibri"/>
            </a:endParaRPr>
          </a:p>
          <a:p>
            <a:pPr marL="184150" indent="-171450">
              <a:spcBef>
                <a:spcPts val="54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lang="en-US" sz="950" spc="-25" dirty="0">
                <a:latin typeface="Calibri"/>
                <a:cs typeface="Calibri"/>
              </a:rPr>
              <a:t>Company name listed in the conference program</a:t>
            </a:r>
          </a:p>
          <a:p>
            <a:pPr marL="184150" indent="-171450">
              <a:lnSpc>
                <a:spcPct val="100000"/>
              </a:lnSpc>
              <a:spcBef>
                <a:spcPts val="54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Exhibitor listing in conference program</a:t>
            </a:r>
          </a:p>
          <a:p>
            <a:pPr marL="184150" indent="-171450">
              <a:lnSpc>
                <a:spcPct val="100000"/>
              </a:lnSpc>
              <a:spcBef>
                <a:spcPts val="215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Exhibitor table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009751" y="3061737"/>
            <a:ext cx="3403834" cy="1161856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20040" indent="-163195">
              <a:lnSpc>
                <a:spcPct val="100000"/>
              </a:lnSpc>
              <a:spcBef>
                <a:spcPts val="219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Company name </a:t>
            </a:r>
            <a:r>
              <a:rPr sz="950" spc="-20" dirty="0">
                <a:latin typeface="Calibri"/>
                <a:cs typeface="Calibri"/>
              </a:rPr>
              <a:t>and </a:t>
            </a:r>
            <a:r>
              <a:rPr sz="950" spc="-15" dirty="0">
                <a:latin typeface="Calibri"/>
                <a:cs typeface="Calibri"/>
              </a:rPr>
              <a:t>logo on </a:t>
            </a:r>
            <a:r>
              <a:rPr sz="950" spc="-20" dirty="0">
                <a:latin typeface="Calibri"/>
                <a:cs typeface="Calibri"/>
              </a:rPr>
              <a:t>front cover </a:t>
            </a:r>
            <a:r>
              <a:rPr sz="950" spc="-15" dirty="0">
                <a:latin typeface="Calibri"/>
                <a:cs typeface="Calibri"/>
              </a:rPr>
              <a:t>of</a:t>
            </a:r>
            <a:r>
              <a:rPr sz="950" spc="-150" dirty="0">
                <a:latin typeface="Calibri"/>
                <a:cs typeface="Calibri"/>
              </a:rPr>
              <a:t> </a:t>
            </a:r>
            <a:r>
              <a:rPr lang="en-US" sz="950" spc="-150" dirty="0">
                <a:latin typeface="Calibri"/>
                <a:cs typeface="Calibri"/>
              </a:rPr>
              <a:t> </a:t>
            </a:r>
            <a:r>
              <a:rPr sz="950" spc="-20" dirty="0">
                <a:latin typeface="Calibri"/>
                <a:cs typeface="Calibri"/>
              </a:rPr>
              <a:t>conference program</a:t>
            </a:r>
            <a:endParaRPr sz="950" dirty="0">
              <a:latin typeface="Calibri"/>
              <a:cs typeface="Calibri"/>
            </a:endParaRPr>
          </a:p>
          <a:p>
            <a:pPr marL="319405" indent="-162560">
              <a:lnSpc>
                <a:spcPct val="100000"/>
              </a:lnSpc>
              <a:spcBef>
                <a:spcPts val="12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5" dirty="0">
                <a:latin typeface="Calibri"/>
                <a:cs typeface="Calibri"/>
              </a:rPr>
              <a:t>Banner </a:t>
            </a:r>
            <a:r>
              <a:rPr sz="950" spc="-20" dirty="0">
                <a:latin typeface="Calibri"/>
                <a:cs typeface="Calibri"/>
              </a:rPr>
              <a:t>(provide </a:t>
            </a:r>
            <a:r>
              <a:rPr sz="950" spc="-25" dirty="0">
                <a:latin typeface="Calibri"/>
                <a:cs typeface="Calibri"/>
              </a:rPr>
              <a:t>own) </a:t>
            </a:r>
            <a:r>
              <a:rPr sz="950" spc="-20" dirty="0">
                <a:latin typeface="Calibri"/>
                <a:cs typeface="Calibri"/>
              </a:rPr>
              <a:t>displayed </a:t>
            </a:r>
            <a:r>
              <a:rPr sz="950" spc="-15" dirty="0">
                <a:latin typeface="Calibri"/>
                <a:cs typeface="Calibri"/>
              </a:rPr>
              <a:t>at the</a:t>
            </a:r>
            <a:r>
              <a:rPr sz="950" spc="-90" dirty="0">
                <a:latin typeface="Calibri"/>
                <a:cs typeface="Calibri"/>
              </a:rPr>
              <a:t> </a:t>
            </a:r>
            <a:r>
              <a:rPr sz="950" spc="-25" dirty="0">
                <a:latin typeface="Calibri"/>
                <a:cs typeface="Calibri"/>
              </a:rPr>
              <a:t>conference</a:t>
            </a:r>
            <a:endParaRPr sz="950" dirty="0">
              <a:latin typeface="Calibri"/>
              <a:cs typeface="Calibri"/>
            </a:endParaRPr>
          </a:p>
          <a:p>
            <a:pPr marL="319405" indent="-162560">
              <a:lnSpc>
                <a:spcPct val="100000"/>
              </a:lnSpc>
              <a:spcBef>
                <a:spcPts val="12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0" dirty="0">
                <a:latin typeface="Calibri"/>
                <a:cs typeface="Calibri"/>
              </a:rPr>
              <a:t>Recognition </a:t>
            </a:r>
            <a:r>
              <a:rPr sz="950" spc="-5" dirty="0">
                <a:latin typeface="Calibri"/>
                <a:cs typeface="Calibri"/>
              </a:rPr>
              <a:t>in </a:t>
            </a:r>
            <a:r>
              <a:rPr sz="950" spc="-25" dirty="0">
                <a:latin typeface="Calibri"/>
                <a:cs typeface="Calibri"/>
              </a:rPr>
              <a:t>conference promotional </a:t>
            </a:r>
            <a:r>
              <a:rPr sz="950" spc="-20" dirty="0">
                <a:latin typeface="Calibri"/>
                <a:cs typeface="Calibri"/>
              </a:rPr>
              <a:t>email</a:t>
            </a:r>
            <a:r>
              <a:rPr lang="en-US" sz="950" spc="-20" dirty="0">
                <a:latin typeface="Calibri"/>
                <a:cs typeface="Calibri"/>
              </a:rPr>
              <a:t>s</a:t>
            </a:r>
          </a:p>
          <a:p>
            <a:pPr marL="319405" indent="-162560">
              <a:lnSpc>
                <a:spcPct val="100000"/>
              </a:lnSpc>
              <a:spcBef>
                <a:spcPts val="12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0" dirty="0">
                <a:latin typeface="Calibri"/>
                <a:cs typeface="Calibri"/>
              </a:rPr>
              <a:t>Recognition</a:t>
            </a:r>
            <a:r>
              <a:rPr sz="950" spc="-35" dirty="0">
                <a:latin typeface="Calibri"/>
                <a:cs typeface="Calibri"/>
              </a:rPr>
              <a:t> </a:t>
            </a:r>
            <a:r>
              <a:rPr sz="950" spc="-15" dirty="0">
                <a:latin typeface="Calibri"/>
                <a:cs typeface="Calibri"/>
              </a:rPr>
              <a:t>on</a:t>
            </a:r>
            <a:r>
              <a:rPr sz="950" spc="-35" dirty="0">
                <a:latin typeface="Calibri"/>
                <a:cs typeface="Calibri"/>
              </a:rPr>
              <a:t> </a:t>
            </a:r>
            <a:r>
              <a:rPr sz="950" spc="-15" dirty="0">
                <a:latin typeface="Calibri"/>
                <a:cs typeface="Calibri"/>
              </a:rPr>
              <a:t>the</a:t>
            </a:r>
            <a:r>
              <a:rPr sz="950" spc="-35" dirty="0">
                <a:latin typeface="Calibri"/>
                <a:cs typeface="Calibri"/>
              </a:rPr>
              <a:t> </a:t>
            </a:r>
            <a:r>
              <a:rPr sz="950" spc="-25" dirty="0">
                <a:latin typeface="Calibri"/>
                <a:cs typeface="Calibri"/>
              </a:rPr>
              <a:t>conference</a:t>
            </a:r>
            <a:r>
              <a:rPr sz="950" spc="-30" dirty="0">
                <a:latin typeface="Calibri"/>
                <a:cs typeface="Calibri"/>
              </a:rPr>
              <a:t> </a:t>
            </a:r>
            <a:r>
              <a:rPr sz="950" spc="-20" dirty="0">
                <a:latin typeface="Calibri"/>
                <a:cs typeface="Calibri"/>
              </a:rPr>
              <a:t>page</a:t>
            </a:r>
            <a:r>
              <a:rPr sz="950" spc="-35" dirty="0">
                <a:latin typeface="Calibri"/>
                <a:cs typeface="Calibri"/>
              </a:rPr>
              <a:t> </a:t>
            </a:r>
            <a:r>
              <a:rPr sz="950" spc="-15" dirty="0">
                <a:latin typeface="Calibri"/>
                <a:cs typeface="Calibri"/>
              </a:rPr>
              <a:t>on</a:t>
            </a:r>
            <a:r>
              <a:rPr sz="950" spc="-35" dirty="0">
                <a:latin typeface="Calibri"/>
                <a:cs typeface="Calibri"/>
              </a:rPr>
              <a:t> </a:t>
            </a:r>
            <a:r>
              <a:rPr sz="950" spc="-15" dirty="0">
                <a:latin typeface="Calibri"/>
                <a:cs typeface="Calibri"/>
              </a:rPr>
              <a:t>the</a:t>
            </a:r>
            <a:r>
              <a:rPr sz="950" spc="-30" dirty="0">
                <a:latin typeface="Calibri"/>
                <a:cs typeface="Calibri"/>
              </a:rPr>
              <a:t> </a:t>
            </a:r>
            <a:r>
              <a:rPr sz="950" spc="-20" dirty="0">
                <a:latin typeface="Calibri"/>
                <a:cs typeface="Calibri"/>
              </a:rPr>
              <a:t>District</a:t>
            </a:r>
            <a:r>
              <a:rPr sz="950" spc="-30" dirty="0">
                <a:latin typeface="Calibri"/>
                <a:cs typeface="Calibri"/>
              </a:rPr>
              <a:t> </a:t>
            </a:r>
            <a:r>
              <a:rPr sz="950" spc="-20" dirty="0">
                <a:latin typeface="Calibri"/>
                <a:cs typeface="Calibri"/>
              </a:rPr>
              <a:t>website</a:t>
            </a:r>
            <a:r>
              <a:rPr sz="950" spc="-35" dirty="0">
                <a:latin typeface="Calibri"/>
                <a:cs typeface="Calibri"/>
              </a:rPr>
              <a:t> </a:t>
            </a:r>
            <a:endParaRPr lang="en-US" sz="950" spc="-20" dirty="0">
              <a:latin typeface="Calibri"/>
              <a:cs typeface="Calibri"/>
            </a:endParaRPr>
          </a:p>
          <a:p>
            <a:pPr marL="319405" indent="-162560">
              <a:lnSpc>
                <a:spcPct val="100000"/>
              </a:lnSpc>
              <a:spcBef>
                <a:spcPts val="12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0" dirty="0">
                <a:latin typeface="Calibri"/>
                <a:cs typeface="Calibri"/>
              </a:rPr>
              <a:t>Exhibitor table </a:t>
            </a:r>
            <a:r>
              <a:rPr sz="950" spc="-5" dirty="0">
                <a:latin typeface="Calibri"/>
                <a:cs typeface="Calibri"/>
              </a:rPr>
              <a:t>in </a:t>
            </a:r>
            <a:r>
              <a:rPr sz="950" spc="-20" dirty="0">
                <a:latin typeface="Calibri"/>
                <a:cs typeface="Calibri"/>
              </a:rPr>
              <a:t>prime location</a:t>
            </a:r>
            <a:r>
              <a:rPr sz="950" spc="-105" dirty="0">
                <a:latin typeface="Calibri"/>
                <a:cs typeface="Calibri"/>
              </a:rPr>
              <a:t> </a:t>
            </a:r>
            <a:r>
              <a:rPr sz="950" spc="-20" dirty="0">
                <a:latin typeface="Calibri"/>
                <a:cs typeface="Calibri"/>
              </a:rPr>
              <a:t>(optional)</a:t>
            </a:r>
            <a:endParaRPr sz="950" dirty="0">
              <a:latin typeface="Calibri"/>
              <a:cs typeface="Calibri"/>
            </a:endParaRPr>
          </a:p>
          <a:p>
            <a:pPr marL="319405" indent="-162560">
              <a:lnSpc>
                <a:spcPct val="100000"/>
              </a:lnSpc>
              <a:spcBef>
                <a:spcPts val="120"/>
              </a:spcBef>
              <a:spcAft>
                <a:spcPts val="300"/>
              </a:spcAft>
              <a:buFont typeface="Arial"/>
              <a:buChar char="•"/>
              <a:tabLst>
                <a:tab pos="320040" algn="l"/>
              </a:tabLst>
            </a:pPr>
            <a:r>
              <a:rPr sz="950" spc="-20" dirty="0">
                <a:latin typeface="Calibri"/>
                <a:cs typeface="Calibri"/>
              </a:rPr>
              <a:t>Signage (provide </a:t>
            </a:r>
            <a:r>
              <a:rPr sz="950" spc="-25" dirty="0">
                <a:latin typeface="Calibri"/>
                <a:cs typeface="Calibri"/>
              </a:rPr>
              <a:t>own)</a:t>
            </a:r>
            <a:endParaRPr sz="950" dirty="0">
              <a:latin typeface="Times New Roman"/>
              <a:cs typeface="Times New Roman"/>
            </a:endParaRPr>
          </a:p>
        </p:txBody>
      </p:sp>
      <p:pic>
        <p:nvPicPr>
          <p:cNvPr id="52" name="Picture 51" descr="Logo&#10;&#10;Description automatically generated">
            <a:extLst>
              <a:ext uri="{FF2B5EF4-FFF2-40B4-BE49-F238E27FC236}">
                <a16:creationId xmlns:a16="http://schemas.microsoft.com/office/drawing/2014/main" id="{3C08D6D4-A5B9-0DA3-9CB1-6F81604485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529" y="842675"/>
            <a:ext cx="3604071" cy="740668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084814" y="2797037"/>
            <a:ext cx="1327785" cy="217804"/>
          </a:xfrm>
          <a:prstGeom prst="rect">
            <a:avLst/>
          </a:prstGeom>
          <a:solidFill>
            <a:srgbClr val="DCE6F2"/>
          </a:solidFill>
        </p:spPr>
        <p:txBody>
          <a:bodyPr vert="horz" wrap="square" lIns="0" tIns="1651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30"/>
              </a:spcBef>
            </a:pPr>
            <a:r>
              <a:rPr sz="950" spc="45" dirty="0">
                <a:solidFill>
                  <a:srgbClr val="25408F"/>
                </a:solidFill>
                <a:latin typeface="Avenir-Roman"/>
                <a:cs typeface="Avenir-Roman"/>
              </a:rPr>
              <a:t>Conference</a:t>
            </a:r>
            <a:r>
              <a:rPr sz="950" spc="25" dirty="0">
                <a:solidFill>
                  <a:srgbClr val="25408F"/>
                </a:solidFill>
                <a:latin typeface="Avenir-Roman"/>
                <a:cs typeface="Avenir-Roman"/>
              </a:rPr>
              <a:t> </a:t>
            </a:r>
            <a:r>
              <a:rPr sz="950" spc="45" dirty="0">
                <a:solidFill>
                  <a:srgbClr val="25408F"/>
                </a:solidFill>
                <a:latin typeface="Avenir-Roman"/>
                <a:cs typeface="Avenir-Roman"/>
              </a:rPr>
              <a:t>Sponsor</a:t>
            </a:r>
            <a:endParaRPr sz="950">
              <a:latin typeface="Avenir-Roman"/>
              <a:cs typeface="Avenir-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48445" y="2784955"/>
            <a:ext cx="1845945" cy="17761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40" dirty="0">
                <a:solidFill>
                  <a:srgbClr val="25408F"/>
                </a:solidFill>
                <a:latin typeface="Avenir-Roman"/>
                <a:cs typeface="Avenir-Roman"/>
              </a:rPr>
              <a:t>$1,</a:t>
            </a:r>
            <a:r>
              <a:rPr lang="en-US" sz="950" spc="40" dirty="0">
                <a:solidFill>
                  <a:srgbClr val="25408F"/>
                </a:solidFill>
                <a:latin typeface="Avenir-Roman"/>
                <a:cs typeface="Avenir-Roman"/>
              </a:rPr>
              <a:t>5</a:t>
            </a:r>
            <a:r>
              <a:rPr sz="950" spc="40" dirty="0">
                <a:solidFill>
                  <a:srgbClr val="25408F"/>
                </a:solidFill>
                <a:latin typeface="Avenir-Roman"/>
                <a:cs typeface="Avenir-Roman"/>
              </a:rPr>
              <a:t>00 </a:t>
            </a:r>
            <a:r>
              <a:rPr sz="1050" spc="35" dirty="0">
                <a:solidFill>
                  <a:srgbClr val="25408F"/>
                </a:solidFill>
                <a:latin typeface="Avenir-Roman"/>
                <a:cs typeface="Avenir-Roman"/>
              </a:rPr>
              <a:t>includes:</a:t>
            </a:r>
            <a:endParaRPr sz="1050" dirty="0">
              <a:latin typeface="Avenir-Roman"/>
              <a:cs typeface="Avenir-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84814" y="2525964"/>
            <a:ext cx="2496586" cy="170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dirty="0">
                <a:solidFill>
                  <a:srgbClr val="3B50A2"/>
                </a:solidFill>
                <a:latin typeface="Avenir-Roman"/>
                <a:cs typeface="Avenir-Roman"/>
              </a:rPr>
              <a:t>(</a:t>
            </a:r>
            <a:r>
              <a:rPr sz="1000" i="1" dirty="0">
                <a:solidFill>
                  <a:srgbClr val="3B50A2"/>
                </a:solidFill>
                <a:latin typeface="Avenir"/>
                <a:cs typeface="Avenir"/>
              </a:rPr>
              <a:t>please </a:t>
            </a:r>
            <a:r>
              <a:rPr lang="en-US" sz="1000" i="1" dirty="0">
                <a:solidFill>
                  <a:srgbClr val="3B50A2"/>
                </a:solidFill>
                <a:latin typeface="Avenir"/>
                <a:cs typeface="Avenir"/>
              </a:rPr>
              <a:t>make a selection: </a:t>
            </a:r>
            <a:r>
              <a:rPr sz="1000" i="1" spc="5" dirty="0">
                <a:solidFill>
                  <a:srgbClr val="3B50A2"/>
                </a:solidFill>
                <a:latin typeface="Avenir"/>
                <a:cs typeface="Avenir"/>
              </a:rPr>
              <a:t>use</a:t>
            </a:r>
            <a:r>
              <a:rPr sz="1000" i="1" spc="-75" dirty="0">
                <a:solidFill>
                  <a:srgbClr val="3B50A2"/>
                </a:solidFill>
                <a:latin typeface="Avenir"/>
                <a:cs typeface="Avenir"/>
              </a:rPr>
              <a:t> </a:t>
            </a:r>
            <a:r>
              <a:rPr sz="1000" i="1" dirty="0">
                <a:solidFill>
                  <a:srgbClr val="3B50A2"/>
                </a:solidFill>
                <a:latin typeface="Avenir"/>
                <a:cs typeface="Avenir"/>
              </a:rPr>
              <a:t>checkbox)</a:t>
            </a:r>
            <a:r>
              <a:rPr sz="1000" dirty="0">
                <a:solidFill>
                  <a:srgbClr val="3B50A2"/>
                </a:solidFill>
                <a:latin typeface="Avenir-Roman"/>
                <a:cs typeface="Avenir-Roman"/>
              </a:rPr>
              <a:t>:</a:t>
            </a:r>
            <a:endParaRPr sz="1000" dirty="0">
              <a:latin typeface="Avenir-Roman"/>
              <a:cs typeface="Avenir-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74963" y="7731718"/>
            <a:ext cx="7975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latin typeface="Calibri"/>
                <a:cs typeface="Calibri"/>
              </a:rPr>
              <a:t>check payable</a:t>
            </a:r>
            <a:r>
              <a:rPr sz="900" spc="-114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to: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74963" y="7315200"/>
            <a:ext cx="2192020" cy="4514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2260">
              <a:lnSpc>
                <a:spcPct val="100000"/>
              </a:lnSpc>
              <a:spcBef>
                <a:spcPts val="100"/>
              </a:spcBef>
            </a:pPr>
            <a:r>
              <a:rPr sz="1300" spc="10" dirty="0">
                <a:latin typeface="Calibri"/>
                <a:cs typeface="Calibri"/>
              </a:rPr>
              <a:t>Check</a:t>
            </a: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900" spc="-20" dirty="0">
                <a:latin typeface="Calibri"/>
                <a:cs typeface="Calibri"/>
              </a:rPr>
              <a:t>Submit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form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by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email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first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and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mail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copy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with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974963" y="8330165"/>
            <a:ext cx="2260600" cy="844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9245">
              <a:lnSpc>
                <a:spcPct val="100000"/>
              </a:lnSpc>
              <a:spcBef>
                <a:spcPts val="100"/>
              </a:spcBef>
            </a:pPr>
            <a:r>
              <a:rPr sz="1300" spc="5" dirty="0">
                <a:latin typeface="Calibri"/>
                <a:cs typeface="Calibri"/>
              </a:rPr>
              <a:t>Credit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card</a:t>
            </a:r>
          </a:p>
          <a:p>
            <a:pPr marL="12700" marR="5080">
              <a:lnSpc>
                <a:spcPct val="95600"/>
              </a:lnSpc>
              <a:spcBef>
                <a:spcPts val="760"/>
              </a:spcBef>
            </a:pPr>
            <a:r>
              <a:rPr sz="900" spc="-10" dirty="0">
                <a:latin typeface="Calibri"/>
                <a:cs typeface="Calibri"/>
              </a:rPr>
              <a:t>If </a:t>
            </a:r>
            <a:r>
              <a:rPr sz="900" spc="-15" dirty="0">
                <a:latin typeface="Calibri"/>
                <a:cs typeface="Calibri"/>
              </a:rPr>
              <a:t>you select </a:t>
            </a:r>
            <a:r>
              <a:rPr sz="900" spc="-25" dirty="0">
                <a:latin typeface="Calibri"/>
                <a:cs typeface="Calibri"/>
              </a:rPr>
              <a:t>payment </a:t>
            </a:r>
            <a:r>
              <a:rPr sz="900" spc="-20" dirty="0">
                <a:latin typeface="Calibri"/>
                <a:cs typeface="Calibri"/>
              </a:rPr>
              <a:t>with </a:t>
            </a:r>
            <a:r>
              <a:rPr sz="900" b="1" spc="-25" dirty="0">
                <a:latin typeface="Calibri"/>
                <a:cs typeface="Calibri"/>
              </a:rPr>
              <a:t>PayPal </a:t>
            </a:r>
            <a:r>
              <a:rPr sz="900" b="1" spc="-15" dirty="0">
                <a:latin typeface="Calibri"/>
                <a:cs typeface="Calibri"/>
              </a:rPr>
              <a:t>or </a:t>
            </a:r>
            <a:r>
              <a:rPr sz="900" b="1" dirty="0">
                <a:latin typeface="Calibri"/>
                <a:cs typeface="Calibri"/>
              </a:rPr>
              <a:t>a </a:t>
            </a:r>
            <a:r>
              <a:rPr sz="900" b="1" spc="-20" dirty="0">
                <a:latin typeface="Calibri"/>
                <a:cs typeface="Calibri"/>
              </a:rPr>
              <a:t>credit</a:t>
            </a:r>
            <a:r>
              <a:rPr sz="900" b="1" spc="-125" dirty="0">
                <a:latin typeface="Calibri"/>
                <a:cs typeface="Calibri"/>
              </a:rPr>
              <a:t> </a:t>
            </a:r>
            <a:r>
              <a:rPr sz="900" b="1" spc="-20" dirty="0">
                <a:latin typeface="Calibri"/>
                <a:cs typeface="Calibri"/>
              </a:rPr>
              <a:t>card,  </a:t>
            </a:r>
            <a:r>
              <a:rPr sz="900" spc="-25" dirty="0">
                <a:latin typeface="Calibri"/>
                <a:cs typeface="Calibri"/>
              </a:rPr>
              <a:t>attach </a:t>
            </a:r>
            <a:r>
              <a:rPr sz="900" spc="-15" dirty="0">
                <a:latin typeface="Calibri"/>
                <a:cs typeface="Calibri"/>
              </a:rPr>
              <a:t>this </a:t>
            </a:r>
            <a:r>
              <a:rPr sz="900" spc="-20" dirty="0">
                <a:latin typeface="Calibri"/>
                <a:cs typeface="Calibri"/>
              </a:rPr>
              <a:t>form, along with your </a:t>
            </a:r>
            <a:r>
              <a:rPr sz="900" spc="-15" dirty="0">
                <a:latin typeface="Calibri"/>
                <a:cs typeface="Calibri"/>
              </a:rPr>
              <a:t>logo </a:t>
            </a:r>
            <a:r>
              <a:rPr sz="900" spc="-5" dirty="0">
                <a:latin typeface="Calibri"/>
                <a:cs typeface="Calibri"/>
              </a:rPr>
              <a:t>if </a:t>
            </a:r>
            <a:r>
              <a:rPr sz="900" spc="-15" dirty="0">
                <a:latin typeface="Calibri"/>
                <a:cs typeface="Calibri"/>
              </a:rPr>
              <a:t>you </a:t>
            </a:r>
            <a:r>
              <a:rPr sz="900" spc="-20" dirty="0">
                <a:latin typeface="Calibri"/>
                <a:cs typeface="Calibri"/>
              </a:rPr>
              <a:t>are </a:t>
            </a:r>
            <a:r>
              <a:rPr sz="900" dirty="0">
                <a:latin typeface="Calibri"/>
                <a:cs typeface="Calibri"/>
              </a:rPr>
              <a:t>a  </a:t>
            </a:r>
            <a:r>
              <a:rPr sz="900" b="1" spc="-20" dirty="0">
                <a:latin typeface="Calibri"/>
                <a:cs typeface="Calibri"/>
              </a:rPr>
              <a:t>Sponsor. </a:t>
            </a:r>
            <a:r>
              <a:rPr sz="900" spc="-20" dirty="0">
                <a:latin typeface="Calibri"/>
                <a:cs typeface="Calibri"/>
              </a:rPr>
              <a:t>You </a:t>
            </a:r>
            <a:r>
              <a:rPr sz="900" spc="-15" dirty="0">
                <a:latin typeface="Calibri"/>
                <a:cs typeface="Calibri"/>
              </a:rPr>
              <a:t>will receive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0" dirty="0">
                <a:latin typeface="Calibri"/>
                <a:cs typeface="Calibri"/>
              </a:rPr>
              <a:t>secure </a:t>
            </a:r>
            <a:r>
              <a:rPr sz="900" spc="-15" dirty="0">
                <a:latin typeface="Calibri"/>
                <a:cs typeface="Calibri"/>
              </a:rPr>
              <a:t>invoice </a:t>
            </a:r>
            <a:r>
              <a:rPr sz="900" spc="-10" dirty="0">
                <a:latin typeface="Calibri"/>
                <a:cs typeface="Calibri"/>
              </a:rPr>
              <a:t>to </a:t>
            </a:r>
            <a:r>
              <a:rPr sz="900" spc="-20" dirty="0">
                <a:latin typeface="Calibri"/>
                <a:cs typeface="Calibri"/>
              </a:rPr>
              <a:t>pay  </a:t>
            </a:r>
            <a:r>
              <a:rPr sz="900" spc="-15" dirty="0">
                <a:latin typeface="Calibri"/>
                <a:cs typeface="Calibri"/>
              </a:rPr>
              <a:t>online </a:t>
            </a:r>
            <a:r>
              <a:rPr sz="900" spc="-20" dirty="0">
                <a:latin typeface="Calibri"/>
                <a:cs typeface="Calibri"/>
              </a:rPr>
              <a:t>with </a:t>
            </a:r>
            <a:r>
              <a:rPr sz="900" spc="-15" dirty="0">
                <a:latin typeface="Calibri"/>
                <a:cs typeface="Calibri"/>
              </a:rPr>
              <a:t>the </a:t>
            </a:r>
            <a:r>
              <a:rPr sz="900" spc="-20" dirty="0">
                <a:latin typeface="Calibri"/>
                <a:cs typeface="Calibri"/>
              </a:rPr>
              <a:t>sponsor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level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47D1868-366B-630C-479A-017E3AAD7419}"/>
              </a:ext>
            </a:extLst>
          </p:cNvPr>
          <p:cNvSpPr txBox="1"/>
          <p:nvPr/>
        </p:nvSpPr>
        <p:spPr>
          <a:xfrm>
            <a:off x="784087" y="4344242"/>
            <a:ext cx="3489179" cy="263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810">
              <a:lnSpc>
                <a:spcPct val="100000"/>
              </a:lnSpc>
              <a:spcBef>
                <a:spcPts val="655"/>
              </a:spcBef>
            </a:pPr>
            <a:r>
              <a:rPr lang="en-US" sz="1050" spc="35" dirty="0">
                <a:solidFill>
                  <a:srgbClr val="25408F"/>
                </a:solidFill>
                <a:latin typeface="Avenir-Roman"/>
              </a:rPr>
              <a:t>Platinum – $1000 includes: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844540" y="7749530"/>
            <a:ext cx="1261110" cy="4705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50"/>
              </a:lnSpc>
              <a:spcBef>
                <a:spcPts val="100"/>
              </a:spcBef>
            </a:pPr>
            <a:r>
              <a:rPr lang="en-US" sz="1000" b="1" spc="-20" dirty="0">
                <a:latin typeface="Calibri"/>
                <a:cs typeface="Calibri"/>
              </a:rPr>
              <a:t>Rotary District 6360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ts val="1150"/>
              </a:lnSpc>
            </a:pPr>
            <a:r>
              <a:rPr sz="1000" spc="-15" dirty="0">
                <a:latin typeface="Calibri"/>
                <a:cs typeface="Calibri"/>
              </a:rPr>
              <a:t>741 </a:t>
            </a:r>
            <a:r>
              <a:rPr sz="1000" spc="-25" dirty="0">
                <a:latin typeface="Calibri"/>
                <a:cs typeface="Calibri"/>
              </a:rPr>
              <a:t>Wolverine</a:t>
            </a:r>
            <a:r>
              <a:rPr sz="1000" spc="-7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Road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30" dirty="0">
                <a:latin typeface="Calibri"/>
                <a:cs typeface="Calibri"/>
              </a:rPr>
              <a:t>Mason, </a:t>
            </a:r>
            <a:r>
              <a:rPr sz="1000" spc="-25" dirty="0">
                <a:latin typeface="Calibri"/>
                <a:cs typeface="Calibri"/>
              </a:rPr>
              <a:t>MI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48854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4087" y="7456511"/>
            <a:ext cx="3949065" cy="1769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latin typeface="Calibri"/>
                <a:cs typeface="Calibri"/>
              </a:rPr>
              <a:t>Please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send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the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completed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form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to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the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District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email address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link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5">
                <a:latin typeface="Calibri"/>
                <a:cs typeface="Calibri"/>
              </a:rPr>
              <a:t>by</a:t>
            </a:r>
            <a:r>
              <a:rPr sz="900" spc="-30">
                <a:latin typeface="Calibri"/>
                <a:cs typeface="Calibri"/>
              </a:rPr>
              <a:t> </a:t>
            </a:r>
            <a:r>
              <a:rPr lang="en-US" sz="900" spc="-25">
                <a:latin typeface="Calibri"/>
                <a:cs typeface="Calibri"/>
              </a:rPr>
              <a:t>March </a:t>
            </a:r>
            <a:r>
              <a:rPr lang="en-US" sz="900" spc="-25" dirty="0">
                <a:latin typeface="Calibri"/>
                <a:cs typeface="Calibri"/>
              </a:rPr>
              <a:t>1</a:t>
            </a:r>
            <a:r>
              <a:rPr sz="900" spc="-20" dirty="0">
                <a:latin typeface="Calibri"/>
                <a:cs typeface="Calibri"/>
              </a:rPr>
              <a:t>,</a:t>
            </a:r>
            <a:r>
              <a:rPr sz="900" spc="-25" dirty="0">
                <a:latin typeface="Calibri"/>
                <a:cs typeface="Calibri"/>
              </a:rPr>
              <a:t> 20</a:t>
            </a:r>
            <a:r>
              <a:rPr lang="en-US" sz="900" spc="-25" dirty="0">
                <a:latin typeface="Calibri"/>
                <a:cs typeface="Calibri"/>
              </a:rPr>
              <a:t>23</a:t>
            </a:r>
            <a:r>
              <a:rPr sz="900" spc="-25" dirty="0"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L="145415">
              <a:lnSpc>
                <a:spcPct val="100000"/>
              </a:lnSpc>
              <a:tabLst>
                <a:tab pos="1993264" algn="l"/>
              </a:tabLst>
            </a:pPr>
            <a:r>
              <a:rPr sz="1000" spc="10" dirty="0">
                <a:latin typeface="Calibri"/>
                <a:cs typeface="Calibri"/>
              </a:rPr>
              <a:t>Questions?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5" dirty="0">
                <a:latin typeface="Calibri"/>
                <a:cs typeface="Calibri"/>
              </a:rPr>
              <a:t>call: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20" dirty="0">
                <a:latin typeface="Calibri"/>
                <a:cs typeface="Calibri"/>
              </a:rPr>
              <a:t>517-604-6360	</a:t>
            </a:r>
            <a:r>
              <a:rPr sz="1000" b="1" u="sng" dirty="0">
                <a:solidFill>
                  <a:srgbClr val="135AC0"/>
                </a:solidFill>
                <a:uFill>
                  <a:solidFill>
                    <a:srgbClr val="135AC0"/>
                  </a:solidFill>
                </a:uFill>
                <a:latin typeface="Calibri"/>
                <a:cs typeface="Calibri"/>
                <a:hlinkClick r:id="rId4"/>
              </a:rPr>
              <a:t>Rotary6360@gmail.com</a:t>
            </a:r>
            <a:endParaRPr sz="1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85090" marR="19685" algn="just">
              <a:lnSpc>
                <a:spcPct val="156200"/>
              </a:lnSpc>
              <a:tabLst>
                <a:tab pos="2143125" algn="l"/>
                <a:tab pos="2765425" algn="l"/>
                <a:tab pos="3476625" algn="l"/>
                <a:tab pos="3921125" algn="l"/>
              </a:tabLst>
            </a:pPr>
            <a:r>
              <a:rPr sz="800" spc="-20" dirty="0">
                <a:solidFill>
                  <a:srgbClr val="231F20"/>
                </a:solidFill>
                <a:latin typeface="Calibri"/>
                <a:cs typeface="Calibri"/>
              </a:rPr>
              <a:t>Company </a:t>
            </a:r>
            <a:r>
              <a:rPr sz="800" spc="-10" dirty="0">
                <a:solidFill>
                  <a:srgbClr val="231F20"/>
                </a:solidFill>
                <a:latin typeface="Calibri"/>
                <a:cs typeface="Calibri"/>
              </a:rPr>
              <a:t>or </a:t>
            </a:r>
            <a:r>
              <a:rPr sz="800" spc="-20" dirty="0">
                <a:solidFill>
                  <a:srgbClr val="231F20"/>
                </a:solidFill>
                <a:latin typeface="Calibri"/>
                <a:cs typeface="Calibri"/>
              </a:rPr>
              <a:t>(sponsoring</a:t>
            </a:r>
            <a:r>
              <a:rPr sz="800" spc="-9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800" spc="-15" dirty="0">
                <a:solidFill>
                  <a:srgbClr val="231F20"/>
                </a:solidFill>
                <a:latin typeface="Calibri"/>
                <a:cs typeface="Calibri"/>
              </a:rPr>
              <a:t>club</a:t>
            </a:r>
            <a:r>
              <a:rPr sz="8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Calibri"/>
                <a:cs typeface="Calibri"/>
              </a:rPr>
              <a:t>name) </a:t>
            </a:r>
            <a:r>
              <a:rPr sz="800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8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				</a:t>
            </a:r>
            <a:r>
              <a:rPr sz="8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00" spc="-25" dirty="0">
                <a:solidFill>
                  <a:srgbClr val="231F20"/>
                </a:solidFill>
                <a:latin typeface="Times New Roman"/>
                <a:cs typeface="Times New Roman"/>
              </a:rPr>
              <a:t>                                                                                                                             </a:t>
            </a:r>
            <a:r>
              <a:rPr sz="800" spc="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00" spc="-25" dirty="0">
                <a:solidFill>
                  <a:srgbClr val="231F20"/>
                </a:solidFill>
                <a:latin typeface="Calibri"/>
                <a:cs typeface="Calibri"/>
              </a:rPr>
              <a:t>Address </a:t>
            </a:r>
            <a:r>
              <a:rPr sz="8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alibri"/>
                <a:cs typeface="Calibri"/>
              </a:rPr>
              <a:t>				</a:t>
            </a:r>
            <a:r>
              <a:rPr sz="8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231F20"/>
                </a:solidFill>
                <a:latin typeface="Calibri"/>
                <a:cs typeface="Calibri"/>
              </a:rPr>
              <a:t>City</a:t>
            </a:r>
            <a:r>
              <a:rPr sz="800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alibri"/>
                <a:cs typeface="Calibri"/>
              </a:rPr>
              <a:t> 	</a:t>
            </a:r>
            <a:r>
              <a:rPr sz="800" spc="-40" dirty="0">
                <a:solidFill>
                  <a:srgbClr val="231F20"/>
                </a:solidFill>
                <a:latin typeface="Calibri"/>
                <a:cs typeface="Calibri"/>
              </a:rPr>
              <a:t>State</a:t>
            </a:r>
            <a:r>
              <a:rPr sz="800" u="sng" spc="-4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alibri"/>
                <a:cs typeface="Calibri"/>
              </a:rPr>
              <a:t> 	</a:t>
            </a:r>
            <a:r>
              <a:rPr sz="800" spc="-30" dirty="0">
                <a:solidFill>
                  <a:srgbClr val="231F20"/>
                </a:solidFill>
                <a:latin typeface="Calibri"/>
                <a:cs typeface="Calibri"/>
              </a:rPr>
              <a:t>Zip</a:t>
            </a:r>
            <a:r>
              <a:rPr sz="8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	</a:t>
            </a:r>
            <a:endParaRPr sz="800" dirty="0">
              <a:latin typeface="Times New Roman"/>
              <a:cs typeface="Times New Roman"/>
            </a:endParaRPr>
          </a:p>
          <a:p>
            <a:pPr marL="85090" marR="19685" algn="just">
              <a:lnSpc>
                <a:spcPct val="161200"/>
              </a:lnSpc>
              <a:spcBef>
                <a:spcPts val="60"/>
              </a:spcBef>
              <a:tabLst>
                <a:tab pos="1774825" algn="l"/>
                <a:tab pos="3921125" algn="l"/>
              </a:tabLst>
            </a:pPr>
            <a:r>
              <a:rPr sz="800" spc="-5" dirty="0">
                <a:solidFill>
                  <a:srgbClr val="231F20"/>
                </a:solidFill>
                <a:latin typeface="Calibri"/>
                <a:cs typeface="Calibri"/>
              </a:rPr>
              <a:t>Phone</a:t>
            </a:r>
            <a:r>
              <a:rPr sz="800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alibri"/>
                <a:cs typeface="Calibri"/>
              </a:rPr>
              <a:t> 	</a:t>
            </a:r>
            <a:r>
              <a:rPr sz="800" spc="-15" dirty="0">
                <a:solidFill>
                  <a:srgbClr val="231F20"/>
                </a:solidFill>
                <a:latin typeface="Calibri"/>
                <a:cs typeface="Calibri"/>
              </a:rPr>
              <a:t>Club</a:t>
            </a:r>
            <a:r>
              <a:rPr sz="800" spc="-1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Calibri"/>
                <a:cs typeface="Calibri"/>
              </a:rPr>
              <a:t>name </a:t>
            </a:r>
            <a:r>
              <a:rPr sz="8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8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8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Times New Roman"/>
                <a:cs typeface="Times New Roman"/>
              </a:rPr>
              <a:t>                                                                           </a:t>
            </a:r>
            <a:r>
              <a:rPr sz="800" spc="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Calibri"/>
                <a:cs typeface="Calibri"/>
              </a:rPr>
              <a:t>Contact</a:t>
            </a:r>
            <a:r>
              <a:rPr sz="800" spc="-1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Calibri"/>
                <a:cs typeface="Calibri"/>
              </a:rPr>
              <a:t>name </a:t>
            </a:r>
            <a:r>
              <a:rPr sz="8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800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		</a:t>
            </a:r>
            <a:r>
              <a:rPr sz="8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Times New Roman"/>
                <a:cs typeface="Times New Roman"/>
              </a:rPr>
              <a:t>                                                                                                                                                                            </a:t>
            </a:r>
            <a:r>
              <a:rPr sz="800" spc="-20" dirty="0">
                <a:solidFill>
                  <a:srgbClr val="231F20"/>
                </a:solidFill>
                <a:latin typeface="Calibri"/>
                <a:cs typeface="Calibri"/>
              </a:rPr>
              <a:t>Email</a:t>
            </a:r>
            <a:r>
              <a:rPr sz="800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/>
                <a:cs typeface="Times New Roman"/>
              </a:rPr>
              <a:t> 		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60" name="object 16">
            <a:extLst>
              <a:ext uri="{FF2B5EF4-FFF2-40B4-BE49-F238E27FC236}">
                <a16:creationId xmlns:a16="http://schemas.microsoft.com/office/drawing/2014/main" id="{39208E32-A39E-EA33-A6B6-2EB3F2401F02}"/>
              </a:ext>
            </a:extLst>
          </p:cNvPr>
          <p:cNvSpPr txBox="1"/>
          <p:nvPr/>
        </p:nvSpPr>
        <p:spPr>
          <a:xfrm>
            <a:off x="4662211" y="3922429"/>
            <a:ext cx="3090172" cy="17761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1050" spc="30" dirty="0">
                <a:solidFill>
                  <a:srgbClr val="25408F"/>
                </a:solidFill>
                <a:latin typeface="Avenir-Roman"/>
                <a:cs typeface="Avenir-Roman"/>
              </a:rPr>
              <a:t>Silver</a:t>
            </a:r>
            <a:r>
              <a:rPr lang="en-US" sz="1050" spc="30" dirty="0">
                <a:solidFill>
                  <a:srgbClr val="25408F"/>
                </a:solidFill>
                <a:latin typeface="Avenir-Roman"/>
                <a:cs typeface="Avenir-Roman"/>
              </a:rPr>
              <a:t>  </a:t>
            </a:r>
            <a:r>
              <a:rPr sz="1050" spc="30" dirty="0">
                <a:solidFill>
                  <a:srgbClr val="25408F"/>
                </a:solidFill>
                <a:latin typeface="Avenir-Roman"/>
                <a:cs typeface="Avenir-Roman"/>
              </a:rPr>
              <a:t> </a:t>
            </a:r>
            <a:r>
              <a:rPr sz="1050" spc="25" dirty="0">
                <a:solidFill>
                  <a:srgbClr val="25408F"/>
                </a:solidFill>
                <a:latin typeface="Avenir-Roman"/>
                <a:cs typeface="Avenir-Roman"/>
              </a:rPr>
              <a:t>– </a:t>
            </a:r>
            <a:r>
              <a:rPr sz="1050" spc="35" dirty="0">
                <a:solidFill>
                  <a:srgbClr val="25408F"/>
                </a:solidFill>
                <a:latin typeface="Avenir-Roman"/>
                <a:cs typeface="Avenir-Roman"/>
              </a:rPr>
              <a:t>$</a:t>
            </a:r>
            <a:r>
              <a:rPr lang="en-US" sz="1050" spc="35" dirty="0">
                <a:solidFill>
                  <a:srgbClr val="25408F"/>
                </a:solidFill>
                <a:latin typeface="Avenir-Roman"/>
                <a:cs typeface="Avenir-Roman"/>
              </a:rPr>
              <a:t>500</a:t>
            </a:r>
            <a:r>
              <a:rPr sz="1050" spc="35" dirty="0">
                <a:solidFill>
                  <a:srgbClr val="25408F"/>
                </a:solidFill>
                <a:latin typeface="Avenir-Roman"/>
                <a:cs typeface="Avenir-Roman"/>
              </a:rPr>
              <a:t> includes:</a:t>
            </a:r>
            <a:endParaRPr sz="1050" dirty="0">
              <a:latin typeface="Avenir-Roman"/>
              <a:cs typeface="Avenir-Roman"/>
            </a:endParaRPr>
          </a:p>
        </p:txBody>
      </p:sp>
      <p:sp>
        <p:nvSpPr>
          <p:cNvPr id="61" name="object 16">
            <a:extLst>
              <a:ext uri="{FF2B5EF4-FFF2-40B4-BE49-F238E27FC236}">
                <a16:creationId xmlns:a16="http://schemas.microsoft.com/office/drawing/2014/main" id="{FCA789EC-A33B-E8B5-47EA-8666494EE56A}"/>
              </a:ext>
            </a:extLst>
          </p:cNvPr>
          <p:cNvSpPr txBox="1"/>
          <p:nvPr/>
        </p:nvSpPr>
        <p:spPr>
          <a:xfrm>
            <a:off x="4682228" y="5364940"/>
            <a:ext cx="3090172" cy="17761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050" spc="35" dirty="0">
                <a:solidFill>
                  <a:srgbClr val="25408F"/>
                </a:solidFill>
                <a:latin typeface="Avenir-Roman"/>
                <a:cs typeface="Avenir-Roman"/>
              </a:rPr>
              <a:t>Bronze </a:t>
            </a:r>
            <a:r>
              <a:rPr lang="en-US" sz="1050" spc="35" dirty="0">
                <a:solidFill>
                  <a:srgbClr val="25408F"/>
                </a:solidFill>
                <a:latin typeface="Avenir-Roman"/>
                <a:cs typeface="Avenir-Roman"/>
              </a:rPr>
              <a:t>  </a:t>
            </a:r>
            <a:r>
              <a:rPr sz="1050" spc="25" dirty="0">
                <a:solidFill>
                  <a:srgbClr val="25408F"/>
                </a:solidFill>
                <a:latin typeface="Avenir-Roman"/>
                <a:cs typeface="Avenir-Roman"/>
              </a:rPr>
              <a:t>– </a:t>
            </a:r>
            <a:r>
              <a:rPr sz="1050" spc="35" dirty="0">
                <a:solidFill>
                  <a:srgbClr val="25408F"/>
                </a:solidFill>
                <a:latin typeface="Avenir-Roman"/>
                <a:cs typeface="Avenir-Roman"/>
              </a:rPr>
              <a:t>$2</a:t>
            </a:r>
            <a:r>
              <a:rPr lang="en-US" sz="1050" spc="35" dirty="0">
                <a:solidFill>
                  <a:srgbClr val="25408F"/>
                </a:solidFill>
                <a:latin typeface="Avenir-Roman"/>
                <a:cs typeface="Avenir-Roman"/>
              </a:rPr>
              <a:t>50</a:t>
            </a:r>
            <a:r>
              <a:rPr sz="1050" spc="35" dirty="0">
                <a:solidFill>
                  <a:srgbClr val="25408F"/>
                </a:solidFill>
                <a:latin typeface="Avenir-Roman"/>
                <a:cs typeface="Avenir-Roman"/>
              </a:rPr>
              <a:t> </a:t>
            </a:r>
            <a:r>
              <a:rPr sz="1050" b="1" spc="25" dirty="0">
                <a:solidFill>
                  <a:srgbClr val="25408F"/>
                </a:solidFill>
                <a:latin typeface="Avenir-Heavy"/>
                <a:cs typeface="Avenir-Heavy"/>
              </a:rPr>
              <a:t>i</a:t>
            </a:r>
            <a:r>
              <a:rPr sz="1050" spc="25" dirty="0">
                <a:solidFill>
                  <a:srgbClr val="25408F"/>
                </a:solidFill>
                <a:latin typeface="Avenir-Roman"/>
                <a:cs typeface="Avenir-Roman"/>
              </a:rPr>
              <a:t>ncludes:</a:t>
            </a:r>
            <a:endParaRPr sz="1050" dirty="0">
              <a:latin typeface="Avenir-Roman"/>
              <a:cs typeface="Avenir-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44016" y="9286993"/>
            <a:ext cx="5284367" cy="434093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019"/>
              </a:lnSpc>
              <a:spcBef>
                <a:spcPts val="185"/>
              </a:spcBef>
            </a:pPr>
            <a:r>
              <a:rPr sz="900" spc="-25" dirty="0">
                <a:latin typeface="Calibri"/>
                <a:cs typeface="Calibri"/>
              </a:rPr>
              <a:t>THANK </a:t>
            </a:r>
            <a:r>
              <a:rPr sz="900" spc="-20" dirty="0">
                <a:latin typeface="Calibri"/>
                <a:cs typeface="Calibri"/>
              </a:rPr>
              <a:t>YOU </a:t>
            </a:r>
            <a:r>
              <a:rPr sz="900" dirty="0">
                <a:latin typeface="Calibri"/>
                <a:cs typeface="Calibri"/>
              </a:rPr>
              <a:t>- </a:t>
            </a:r>
            <a:r>
              <a:rPr sz="900" spc="-25" dirty="0">
                <a:latin typeface="Calibri"/>
                <a:cs typeface="Calibri"/>
              </a:rPr>
              <a:t>Your kind </a:t>
            </a:r>
            <a:r>
              <a:rPr sz="900" spc="-30" dirty="0">
                <a:latin typeface="Calibri"/>
                <a:cs typeface="Calibri"/>
              </a:rPr>
              <a:t>support </a:t>
            </a:r>
            <a:r>
              <a:rPr sz="900" spc="-25" dirty="0">
                <a:latin typeface="Calibri"/>
                <a:cs typeface="Calibri"/>
              </a:rPr>
              <a:t>will </a:t>
            </a:r>
            <a:r>
              <a:rPr sz="900" spc="-20" dirty="0">
                <a:latin typeface="Calibri"/>
                <a:cs typeface="Calibri"/>
              </a:rPr>
              <a:t>show </a:t>
            </a:r>
            <a:r>
              <a:rPr sz="900" spc="-25" dirty="0">
                <a:latin typeface="Calibri"/>
                <a:cs typeface="Calibri"/>
              </a:rPr>
              <a:t>Rotarians </a:t>
            </a:r>
            <a:r>
              <a:rPr sz="900" spc="-15" dirty="0">
                <a:latin typeface="Calibri"/>
                <a:cs typeface="Calibri"/>
              </a:rPr>
              <a:t>in </a:t>
            </a:r>
            <a:r>
              <a:rPr sz="900" spc="-25" dirty="0">
                <a:latin typeface="Calibri"/>
                <a:cs typeface="Calibri"/>
              </a:rPr>
              <a:t>District </a:t>
            </a:r>
            <a:r>
              <a:rPr sz="900" spc="-20" dirty="0">
                <a:latin typeface="Calibri"/>
                <a:cs typeface="Calibri"/>
              </a:rPr>
              <a:t>6360 how much </a:t>
            </a:r>
            <a:r>
              <a:rPr sz="900" spc="-25" dirty="0">
                <a:latin typeface="Calibri"/>
                <a:cs typeface="Calibri"/>
              </a:rPr>
              <a:t>you </a:t>
            </a:r>
            <a:r>
              <a:rPr sz="900" spc="-20" dirty="0">
                <a:latin typeface="Calibri"/>
                <a:cs typeface="Calibri"/>
              </a:rPr>
              <a:t>appreciate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their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selfless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service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and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to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congratulate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them</a:t>
            </a:r>
            <a:r>
              <a:rPr sz="900" spc="-7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on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well-earned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accomplishments.</a:t>
            </a:r>
            <a:endParaRPr lang="en-US" sz="900" spc="-20" dirty="0">
              <a:latin typeface="Calibri"/>
              <a:cs typeface="Calibri"/>
            </a:endParaRPr>
          </a:p>
          <a:p>
            <a:pPr marL="12700" marR="5080">
              <a:lnSpc>
                <a:spcPts val="1019"/>
              </a:lnSpc>
              <a:spcBef>
                <a:spcPts val="185"/>
              </a:spcBef>
            </a:pP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All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sponsors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will </a:t>
            </a:r>
            <a:r>
              <a:rPr sz="900" spc="-10" dirty="0">
                <a:latin typeface="Calibri"/>
                <a:cs typeface="Calibri"/>
              </a:rPr>
              <a:t>be </a:t>
            </a:r>
            <a:r>
              <a:rPr sz="900" spc="-30" dirty="0">
                <a:latin typeface="Calibri"/>
                <a:cs typeface="Calibri"/>
              </a:rPr>
              <a:t>recognized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the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conference</a:t>
            </a:r>
            <a:r>
              <a:rPr sz="900" spc="-15" dirty="0">
                <a:latin typeface="Calibri"/>
                <a:cs typeface="Calibri"/>
              </a:rPr>
              <a:t> program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and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during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the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event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based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on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their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level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of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contribution.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38200" y="2774528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39">
            <a:extLst>
              <a:ext uri="{FF2B5EF4-FFF2-40B4-BE49-F238E27FC236}">
                <a16:creationId xmlns:a16="http://schemas.microsoft.com/office/drawing/2014/main" id="{43722C2D-2273-7F46-1F0C-73E229DA11E2}"/>
              </a:ext>
            </a:extLst>
          </p:cNvPr>
          <p:cNvSpPr/>
          <p:nvPr/>
        </p:nvSpPr>
        <p:spPr>
          <a:xfrm>
            <a:off x="4934165" y="7340257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814650" y="434981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39">
            <a:extLst>
              <a:ext uri="{FF2B5EF4-FFF2-40B4-BE49-F238E27FC236}">
                <a16:creationId xmlns:a16="http://schemas.microsoft.com/office/drawing/2014/main" id="{088158B3-F338-13D4-CBE6-D66239295DA7}"/>
              </a:ext>
            </a:extLst>
          </p:cNvPr>
          <p:cNvSpPr/>
          <p:nvPr/>
        </p:nvSpPr>
        <p:spPr>
          <a:xfrm>
            <a:off x="4945946" y="831590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/>
          <p:nvPr/>
        </p:nvSpPr>
        <p:spPr>
          <a:xfrm>
            <a:off x="4363789" y="38862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35A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7402</TotalTime>
  <Words>403</Words>
  <Application>Microsoft Macintosh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</vt:lpstr>
      <vt:lpstr>Avenir-Heavy</vt:lpstr>
      <vt:lpstr>Avenir-Roman</vt:lpstr>
      <vt:lpstr>Calibri</vt:lpstr>
      <vt:lpstr>Times New Roman</vt:lpstr>
      <vt:lpstr>Office Theme</vt:lpstr>
      <vt:lpstr>Sponsorships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ConferenceSponsorshipFormr5</dc:title>
  <dc:creator>npeterson</dc:creator>
  <cp:lastModifiedBy>Microsoft Office User</cp:lastModifiedBy>
  <cp:revision>9</cp:revision>
  <cp:lastPrinted>2022-12-19T02:12:51Z</cp:lastPrinted>
  <dcterms:created xsi:type="dcterms:W3CDTF">2019-01-09T21:23:17Z</dcterms:created>
  <dcterms:modified xsi:type="dcterms:W3CDTF">2023-01-26T18:49:29Z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2018-10-29T00:00:00Z</vt:filetime>
  </property>
  <property fmtid="{D5CDD505-2E9C-101B-9397-08002B2CF9AE}" pid="3" name="Creator">
    <vt:lpwstr>PowerPoint</vt:lpwstr>
  </property>
  <property fmtid="{D5CDD505-2E9C-101B-9397-08002B2CF9AE}" pid="4" name="LastSaved">
    <vt:filetime>2019-01-09T00:00:00Z</vt:filetime>
  </property>
</Properties>
</file>